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63" r:id="rId4"/>
    <p:sldId id="299" r:id="rId5"/>
    <p:sldId id="282" r:id="rId6"/>
    <p:sldId id="300" r:id="rId7"/>
    <p:sldId id="303" r:id="rId8"/>
    <p:sldId id="306" r:id="rId9"/>
    <p:sldId id="307" r:id="rId10"/>
    <p:sldId id="259" r:id="rId11"/>
    <p:sldId id="277" r:id="rId12"/>
    <p:sldId id="260" r:id="rId13"/>
    <p:sldId id="296" r:id="rId14"/>
    <p:sldId id="297" r:id="rId15"/>
    <p:sldId id="301" r:id="rId16"/>
    <p:sldId id="304" r:id="rId17"/>
    <p:sldId id="305" r:id="rId18"/>
  </p:sldIdLst>
  <p:sldSz cx="12192000" cy="6858000"/>
  <p:notesSz cx="6858000" cy="9144000"/>
  <p:embeddedFontLst>
    <p:embeddedFont>
      <p:font typeface="나눔스퀘어" panose="020B0600000101010101" pitchFamily="50" charset="-127"/>
      <p:regular r:id="rId20"/>
    </p:embeddedFont>
    <p:embeddedFont>
      <p:font typeface="나눔스퀘어 Bold" panose="020B0600000101010101" pitchFamily="50" charset="-127"/>
      <p:bold r:id="rId21"/>
    </p:embeddedFont>
    <p:embeddedFont>
      <p:font typeface="HY견고딕" panose="02030600000101010101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정예원" initials="정" lastIdx="1" clrIdx="0">
    <p:extLst>
      <p:ext uri="{19B8F6BF-5375-455C-9EA6-DF929625EA0E}">
        <p15:presenceInfo xmlns:p15="http://schemas.microsoft.com/office/powerpoint/2012/main" userId="정예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  <a:srgbClr val="D7DFEF"/>
    <a:srgbClr val="8DA7D9"/>
    <a:srgbClr val="323E4E"/>
    <a:srgbClr val="24272E"/>
    <a:srgbClr val="001848"/>
    <a:srgbClr val="0011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63" autoAdjust="0"/>
    <p:restoredTop sz="91701" autoAdjust="0"/>
  </p:normalViewPr>
  <p:slideViewPr>
    <p:cSldViewPr snapToGrid="0" showGuides="1">
      <p:cViewPr varScale="1">
        <p:scale>
          <a:sx n="123" d="100"/>
          <a:sy n="123" d="100"/>
        </p:scale>
        <p:origin x="451" y="12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4T02:51:31.530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4T02:51:38.772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1 0</inkml:trace>
</inkml:ink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31FE7-730C-4C30-ABE0-8D7B1BF25A41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C96F44-E009-4E7C-9E25-6AB7CE5073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370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C96F44-E009-4E7C-9E25-6AB7CE5073B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395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C96F44-E009-4E7C-9E25-6AB7CE5073B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403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C96F44-E009-4E7C-9E25-6AB7CE5073B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177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C96F44-E009-4E7C-9E25-6AB7CE5073B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171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C96F44-E009-4E7C-9E25-6AB7CE5073B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8546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C96F44-E009-4E7C-9E25-6AB7CE5073B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6924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C96F44-E009-4E7C-9E25-6AB7CE5073B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429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C96F44-E009-4E7C-9E25-6AB7CE5073B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294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C96F44-E009-4E7C-9E25-6AB7CE5073B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21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84FA40-FC83-4C73-9070-5F4ED42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768B998-D2F3-46C2-9C96-4EA798693C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1A73CC-BC84-4179-8D9A-406F3B379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2F5D07-3ABD-4DAF-A7EB-C5F7CDEB2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531E6A-D0C9-4A85-BD48-DD40A2671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5943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9A1429-3A99-4A82-A26F-1438891F6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70CFC5-C3E2-43FB-8653-F3BC6FD0CB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95A748-B11C-4D44-BAFD-74EB48573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EC96DD-AF2A-47A5-A8AE-3D2F2332E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D2588B-FA72-4813-8E6D-7E4E3C72A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151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087BA45-5992-4290-86B2-3F88EBF0AA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9EABAF-B4F2-4BE5-8E88-6CE3F7060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192E93-FAB2-4DED-B0FD-2E64B5C60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3D1753-D662-4749-8452-DFBBB5485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7BCE32-7518-4082-92DD-3B3851989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701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BA165D-B342-411E-A7C1-F64AF89F8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B10123-F486-40FB-A57F-B0B5F607A6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88ED45-3637-4B2D-994B-A84528867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8388DF-3564-4ED5-AFD4-62F3831C8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DB9A61-7C3F-482B-9D94-E3BAA553C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267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C00050-0764-4776-8DCC-CAA10CF75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D0E7EB-700E-4040-AE92-6379571F4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A7051D-07D2-45FB-9EC0-855A28862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EA1E10-A81A-4FE2-8D23-1300956E7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1588E2-FA75-4159-8611-4CFD3B69D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890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7CB4C1-D50C-430A-8DB5-2844E3640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34B17D-37B2-4E5E-8489-5B25514B60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7D322D-E879-4309-B509-6B0F751FD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721636-347F-4D06-A712-98F0AA3B8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D2E6C4-861B-4809-837E-C315C96ED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0366DB-A1EC-48FB-B60D-4C4AE3AAD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250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7B5A82-9BEE-4108-B327-308C1B20C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7509D4-A197-4CC4-B1AE-36B57E07D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740649-54F2-4EF2-B865-34227CAC70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347DE5D-7B80-43A7-A437-5CEB2A3D8E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963DE6B-A992-45A3-B501-0526EB57E7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7F9E455-70A2-4923-8E74-7D2404D3C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A27252-0EF4-46EE-A1C3-42D263617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A1F01D7-64EF-491C-8CA7-1E1F46067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49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551268-FAFB-4E4C-962E-395AE9756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EE76D41-8268-480B-96B0-3C34597ED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36ECA64-0DCD-438C-AAEA-653E8BA4E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E71AE4-E2C1-4D46-BA16-9226F0EAE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004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E5741B-9632-4526-973F-C9C736AC8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C4DE95C-1BF4-4CE5-AD32-44E44B0EC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722F6E-CFFB-453E-B4C2-B00165131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964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3A5E9-50B1-4989-B23E-241862461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680CC7-D7B7-488C-A2FA-626055279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F9F98B-9043-4A5B-9900-E0EB901BE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D5B7E0-A08A-41D2-B851-353AB372D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4063B6-1A97-4F9E-9210-CF3419E04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82D119-8D3F-46B2-834B-2D5D24945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39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92D5FD-6AD3-4B80-8BDC-F23F4AF00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B08E0B-A07E-4BC3-956A-7F9348309E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E286B1-5500-4B95-89CC-41DDD3B2F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EE3880-B894-43EC-8CAF-377A4FA15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C74BC8-351A-4186-8FF7-CB40F6DC4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954ADB-3BE8-4A9D-8627-547A2D391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438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B61095A-1C4B-40F9-9720-AE066836D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6A116F-68EC-4993-A33A-C1F120AAE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A9E33C-209A-4A4A-89BA-D0C6253790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927DAF-96F7-4A9A-B00B-5006EE4B8A3F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FBF12F-1366-41FF-862A-BF683A712D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D978BA-2FDB-404D-A312-D174A9F24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EBD19-D7B8-4C2D-8215-764220AF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2238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2.png"/><Relationship Id="rId4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693AD82-DA36-42B1-BD93-C89506E7D5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300139" cy="687212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A44C955-A9DE-4644-B56D-129631952540}"/>
              </a:ext>
            </a:extLst>
          </p:cNvPr>
          <p:cNvSpPr/>
          <p:nvPr/>
        </p:nvSpPr>
        <p:spPr>
          <a:xfrm>
            <a:off x="-1066800" y="-930956"/>
            <a:ext cx="14325600" cy="8318500"/>
          </a:xfrm>
          <a:prstGeom prst="rect">
            <a:avLst/>
          </a:prstGeom>
          <a:solidFill>
            <a:srgbClr val="24272E">
              <a:alpha val="6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EA16CEF-6F8A-4252-ACC3-D732EBBE67F7}"/>
              </a:ext>
            </a:extLst>
          </p:cNvPr>
          <p:cNvSpPr/>
          <p:nvPr/>
        </p:nvSpPr>
        <p:spPr>
          <a:xfrm>
            <a:off x="9080500" y="0"/>
            <a:ext cx="3111500" cy="6858000"/>
          </a:xfrm>
          <a:prstGeom prst="rect">
            <a:avLst/>
          </a:prstGeom>
          <a:gradFill flip="none" rotWithShape="1">
            <a:gsLst>
              <a:gs pos="0">
                <a:srgbClr val="24272E">
                  <a:alpha val="65000"/>
                </a:srgbClr>
              </a:gs>
              <a:gs pos="23000">
                <a:srgbClr val="24272E"/>
              </a:gs>
              <a:gs pos="54000">
                <a:srgbClr val="24272E"/>
              </a:gs>
              <a:gs pos="100000">
                <a:srgbClr val="24272E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37B288-4A41-4D8B-84B8-04834142B3A4}"/>
              </a:ext>
            </a:extLst>
          </p:cNvPr>
          <p:cNvSpPr txBox="1"/>
          <p:nvPr/>
        </p:nvSpPr>
        <p:spPr>
          <a:xfrm>
            <a:off x="7423945" y="3555428"/>
            <a:ext cx="43555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스마트 시스템 경진대회 홈페이지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CC43E3-99FD-4D4C-98DA-F8EBB913E10F}"/>
              </a:ext>
            </a:extLst>
          </p:cNvPr>
          <p:cNvSpPr txBox="1"/>
          <p:nvPr/>
        </p:nvSpPr>
        <p:spPr>
          <a:xfrm>
            <a:off x="8658808" y="4489246"/>
            <a:ext cx="2770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20160390 </a:t>
            </a:r>
            <a:r>
              <a:rPr lang="ko-KR" altLang="en-US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이진석</a:t>
            </a:r>
            <a:endParaRPr lang="en-US" altLang="ko-KR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20150327 </a:t>
            </a:r>
            <a:r>
              <a:rPr lang="ko-KR" altLang="en-US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이진수</a:t>
            </a:r>
            <a:endParaRPr lang="en-US" altLang="ko-KR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20170392 </a:t>
            </a:r>
            <a:r>
              <a:rPr lang="ko-KR" altLang="en-US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이해인</a:t>
            </a:r>
            <a:endParaRPr lang="en-US" altLang="ko-KR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/>
            <a:r>
              <a:rPr lang="en-US" altLang="ko-KR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휴학</a:t>
            </a:r>
            <a:r>
              <a:rPr lang="en-US" altLang="ko-KR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en-US" altLang="ko-KR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20160391 </a:t>
            </a:r>
            <a:r>
              <a:rPr lang="ko-KR" altLang="en-US" dirty="0" err="1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이찬도</a:t>
            </a:r>
            <a:endParaRPr lang="en-US" altLang="ko-KR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557866-902B-45F6-AD16-1448812DDBB1}"/>
              </a:ext>
            </a:extLst>
          </p:cNvPr>
          <p:cNvSpPr txBox="1"/>
          <p:nvPr/>
        </p:nvSpPr>
        <p:spPr>
          <a:xfrm>
            <a:off x="9171379" y="4046870"/>
            <a:ext cx="2257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웹 프로그래밍 </a:t>
            </a:r>
            <a:r>
              <a:rPr lang="en-US" altLang="ko-KR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11</a:t>
            </a:r>
            <a:r>
              <a:rPr lang="ko-KR" altLang="en-US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조</a:t>
            </a:r>
            <a:endParaRPr lang="en-US" altLang="ko-KR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9052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693AD82-DA36-42B1-BD93-C89506E7D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300139" cy="687212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0395EFC-49EC-4528-94E5-69B1EE8386CB}"/>
              </a:ext>
            </a:extLst>
          </p:cNvPr>
          <p:cNvSpPr/>
          <p:nvPr/>
        </p:nvSpPr>
        <p:spPr>
          <a:xfrm>
            <a:off x="-1066800" y="-930956"/>
            <a:ext cx="14325600" cy="8318500"/>
          </a:xfrm>
          <a:prstGeom prst="rect">
            <a:avLst/>
          </a:prstGeom>
          <a:solidFill>
            <a:srgbClr val="24272E">
              <a:alpha val="7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EA16CEF-6F8A-4252-ACC3-D732EBBE67F7}"/>
              </a:ext>
            </a:extLst>
          </p:cNvPr>
          <p:cNvSpPr/>
          <p:nvPr/>
        </p:nvSpPr>
        <p:spPr>
          <a:xfrm>
            <a:off x="9423400" y="0"/>
            <a:ext cx="2768600" cy="6858000"/>
          </a:xfrm>
          <a:prstGeom prst="rect">
            <a:avLst/>
          </a:prstGeom>
          <a:gradFill flip="none" rotWithShape="1">
            <a:gsLst>
              <a:gs pos="0">
                <a:srgbClr val="24272E">
                  <a:alpha val="65000"/>
                </a:srgbClr>
              </a:gs>
              <a:gs pos="23000">
                <a:srgbClr val="24272E"/>
              </a:gs>
              <a:gs pos="54000">
                <a:srgbClr val="24272E"/>
              </a:gs>
              <a:gs pos="100000">
                <a:srgbClr val="24272E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37B288-4A41-4D8B-84B8-04834142B3A4}"/>
              </a:ext>
            </a:extLst>
          </p:cNvPr>
          <p:cNvSpPr txBox="1"/>
          <p:nvPr/>
        </p:nvSpPr>
        <p:spPr>
          <a:xfrm>
            <a:off x="1457942" y="3075057"/>
            <a:ext cx="92761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4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향후 개선점</a:t>
            </a:r>
          </a:p>
        </p:txBody>
      </p:sp>
    </p:spTree>
    <p:extLst>
      <p:ext uri="{BB962C8B-B14F-4D97-AF65-F5344CB8AC3E}">
        <p14:creationId xmlns:p14="http://schemas.microsoft.com/office/powerpoint/2010/main" val="2835799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905AD71A-F1B5-4D5A-9F75-EB111351817F}"/>
              </a:ext>
            </a:extLst>
          </p:cNvPr>
          <p:cNvGrpSpPr/>
          <p:nvPr/>
        </p:nvGrpSpPr>
        <p:grpSpPr>
          <a:xfrm>
            <a:off x="-1066800" y="-930956"/>
            <a:ext cx="14325600" cy="1945299"/>
            <a:chOff x="-1066800" y="-930956"/>
            <a:chExt cx="14325600" cy="1945299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693AD82-DA36-42B1-BD93-C89506E7D5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5240"/>
            <a:stretch/>
          </p:blipFill>
          <p:spPr>
            <a:xfrm>
              <a:off x="-1" y="-1"/>
              <a:ext cx="10300139" cy="1014344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0395EFC-49EC-4528-94E5-69B1EE8386CB}"/>
                </a:ext>
              </a:extLst>
            </p:cNvPr>
            <p:cNvSpPr/>
            <p:nvPr/>
          </p:nvSpPr>
          <p:spPr>
            <a:xfrm>
              <a:off x="-1066800" y="-930956"/>
              <a:ext cx="14325600" cy="1945299"/>
            </a:xfrm>
            <a:prstGeom prst="rect">
              <a:avLst/>
            </a:prstGeom>
            <a:solidFill>
              <a:srgbClr val="24272E">
                <a:alpha val="7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EA16CEF-6F8A-4252-ACC3-D732EBBE67F7}"/>
                </a:ext>
              </a:extLst>
            </p:cNvPr>
            <p:cNvSpPr/>
            <p:nvPr/>
          </p:nvSpPr>
          <p:spPr>
            <a:xfrm>
              <a:off x="9423400" y="0"/>
              <a:ext cx="2768600" cy="1014343"/>
            </a:xfrm>
            <a:prstGeom prst="rect">
              <a:avLst/>
            </a:prstGeom>
            <a:gradFill flip="none" rotWithShape="1">
              <a:gsLst>
                <a:gs pos="0">
                  <a:srgbClr val="24272E">
                    <a:alpha val="65000"/>
                  </a:srgbClr>
                </a:gs>
                <a:gs pos="23000">
                  <a:srgbClr val="24272E"/>
                </a:gs>
                <a:gs pos="54000">
                  <a:srgbClr val="24272E"/>
                </a:gs>
                <a:gs pos="100000">
                  <a:srgbClr val="24272E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D37B288-4A41-4D8B-84B8-04834142B3A4}"/>
              </a:ext>
            </a:extLst>
          </p:cNvPr>
          <p:cNvSpPr txBox="1"/>
          <p:nvPr/>
        </p:nvSpPr>
        <p:spPr>
          <a:xfrm>
            <a:off x="-2457920" y="298763"/>
            <a:ext cx="92761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25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향후 개선점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57A06A4-3E87-4205-B55B-7D558225D573}"/>
              </a:ext>
            </a:extLst>
          </p:cNvPr>
          <p:cNvSpPr/>
          <p:nvPr/>
        </p:nvSpPr>
        <p:spPr>
          <a:xfrm>
            <a:off x="3651250" y="2551528"/>
            <a:ext cx="5257800" cy="3001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공지사항 페이지 추가</a:t>
            </a:r>
            <a:endParaRPr lang="en-US" altLang="ko-KR" sz="2000" kern="1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이전 대회의 결과 및 동영상 추가</a:t>
            </a:r>
            <a:endParaRPr lang="en-US" altLang="ko-KR" sz="2000" kern="1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스마트 경진대회 관련 자료 및 영상 추가</a:t>
            </a:r>
            <a:endParaRPr lang="en-US" altLang="ko-KR" sz="2000" kern="1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더 나은 모바일 환경 제공</a:t>
            </a:r>
            <a:endParaRPr lang="en-US" altLang="ko-KR" sz="2000" kern="1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en-US" altLang="ko-KR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FAQ</a:t>
            </a:r>
            <a:r>
              <a:rPr lang="ko-KR" altLang="en-US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 및 </a:t>
            </a:r>
            <a:r>
              <a:rPr lang="ko-KR" altLang="en-US" sz="2000" kern="1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챗봇</a:t>
            </a:r>
            <a:r>
              <a:rPr lang="ko-KR" altLang="en-US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 서비스 개발</a:t>
            </a:r>
            <a:endParaRPr lang="en-US" altLang="ko-KR" sz="2000" kern="1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페이지 관리자</a:t>
            </a:r>
            <a:r>
              <a:rPr lang="en-US" altLang="ko-KR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학과사무실</a:t>
            </a:r>
            <a:r>
              <a:rPr lang="en-US" altLang="ko-KR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)</a:t>
            </a:r>
            <a:r>
              <a:rPr lang="ko-KR" altLang="en-US" sz="2000" kern="1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과의 채팅서비스</a:t>
            </a:r>
            <a:endParaRPr lang="en-US" altLang="ko-KR" sz="2000" kern="1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ko-KR" altLang="ko-KR" sz="2000" kern="1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3" name="1/2 액자 12">
            <a:extLst>
              <a:ext uri="{FF2B5EF4-FFF2-40B4-BE49-F238E27FC236}">
                <a16:creationId xmlns:a16="http://schemas.microsoft.com/office/drawing/2014/main" id="{91F03A82-2842-4A79-9605-2C77CCEDD051}"/>
              </a:ext>
            </a:extLst>
          </p:cNvPr>
          <p:cNvSpPr/>
          <p:nvPr/>
        </p:nvSpPr>
        <p:spPr>
          <a:xfrm>
            <a:off x="3435250" y="1853136"/>
            <a:ext cx="432000" cy="432000"/>
          </a:xfrm>
          <a:prstGeom prst="halfFrame">
            <a:avLst>
              <a:gd name="adj1" fmla="val 9900"/>
              <a:gd name="adj2" fmla="val 12339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1/2 액자 19">
            <a:extLst>
              <a:ext uri="{FF2B5EF4-FFF2-40B4-BE49-F238E27FC236}">
                <a16:creationId xmlns:a16="http://schemas.microsoft.com/office/drawing/2014/main" id="{61F1D92E-72A9-4219-B3BC-A44B71B264D8}"/>
              </a:ext>
            </a:extLst>
          </p:cNvPr>
          <p:cNvSpPr/>
          <p:nvPr/>
        </p:nvSpPr>
        <p:spPr>
          <a:xfrm rot="10800000">
            <a:off x="8515150" y="5101295"/>
            <a:ext cx="432000" cy="432000"/>
          </a:xfrm>
          <a:prstGeom prst="halfFrame">
            <a:avLst>
              <a:gd name="adj1" fmla="val 9900"/>
              <a:gd name="adj2" fmla="val 12339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1/2 액자 20">
            <a:extLst>
              <a:ext uri="{FF2B5EF4-FFF2-40B4-BE49-F238E27FC236}">
                <a16:creationId xmlns:a16="http://schemas.microsoft.com/office/drawing/2014/main" id="{2B9CEA0D-032E-4DB6-B04D-21CB10707353}"/>
              </a:ext>
            </a:extLst>
          </p:cNvPr>
          <p:cNvSpPr/>
          <p:nvPr/>
        </p:nvSpPr>
        <p:spPr>
          <a:xfrm rot="16200000">
            <a:off x="3435250" y="5101296"/>
            <a:ext cx="432000" cy="432000"/>
          </a:xfrm>
          <a:prstGeom prst="halfFrame">
            <a:avLst>
              <a:gd name="adj1" fmla="val 9900"/>
              <a:gd name="adj2" fmla="val 12339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1/2 액자 21">
            <a:extLst>
              <a:ext uri="{FF2B5EF4-FFF2-40B4-BE49-F238E27FC236}">
                <a16:creationId xmlns:a16="http://schemas.microsoft.com/office/drawing/2014/main" id="{F59D3DFA-8CEC-4A9D-B48F-13C63FEE3661}"/>
              </a:ext>
            </a:extLst>
          </p:cNvPr>
          <p:cNvSpPr/>
          <p:nvPr/>
        </p:nvSpPr>
        <p:spPr>
          <a:xfrm rot="5400000">
            <a:off x="8515150" y="1853136"/>
            <a:ext cx="432000" cy="432000"/>
          </a:xfrm>
          <a:prstGeom prst="halfFrame">
            <a:avLst>
              <a:gd name="adj1" fmla="val 9900"/>
              <a:gd name="adj2" fmla="val 12339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783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693AD82-DA36-42B1-BD93-C89506E7D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300139" cy="687212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0395EFC-49EC-4528-94E5-69B1EE8386CB}"/>
              </a:ext>
            </a:extLst>
          </p:cNvPr>
          <p:cNvSpPr/>
          <p:nvPr/>
        </p:nvSpPr>
        <p:spPr>
          <a:xfrm>
            <a:off x="-1066800" y="-930956"/>
            <a:ext cx="14325600" cy="8318500"/>
          </a:xfrm>
          <a:prstGeom prst="rect">
            <a:avLst/>
          </a:prstGeom>
          <a:solidFill>
            <a:srgbClr val="24272E">
              <a:alpha val="7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EA16CEF-6F8A-4252-ACC3-D732EBBE67F7}"/>
              </a:ext>
            </a:extLst>
          </p:cNvPr>
          <p:cNvSpPr/>
          <p:nvPr/>
        </p:nvSpPr>
        <p:spPr>
          <a:xfrm>
            <a:off x="9423400" y="0"/>
            <a:ext cx="2768600" cy="6858000"/>
          </a:xfrm>
          <a:prstGeom prst="rect">
            <a:avLst/>
          </a:prstGeom>
          <a:gradFill flip="none" rotWithShape="1">
            <a:gsLst>
              <a:gs pos="0">
                <a:srgbClr val="24272E">
                  <a:alpha val="65000"/>
                </a:srgbClr>
              </a:gs>
              <a:gs pos="23000">
                <a:srgbClr val="24272E"/>
              </a:gs>
              <a:gs pos="54000">
                <a:srgbClr val="24272E"/>
              </a:gs>
              <a:gs pos="100000">
                <a:srgbClr val="24272E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37B288-4A41-4D8B-84B8-04834142B3A4}"/>
              </a:ext>
            </a:extLst>
          </p:cNvPr>
          <p:cNvSpPr txBox="1"/>
          <p:nvPr/>
        </p:nvSpPr>
        <p:spPr>
          <a:xfrm>
            <a:off x="1457942" y="3075057"/>
            <a:ext cx="92761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4. </a:t>
            </a:r>
            <a:r>
              <a:rPr lang="ko-KR" altLang="en-US" sz="4000" dirty="0" err="1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느낀점</a:t>
            </a:r>
            <a:endParaRPr lang="ko-KR" altLang="en-US" sz="40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8759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905AD71A-F1B5-4D5A-9F75-EB111351817F}"/>
              </a:ext>
            </a:extLst>
          </p:cNvPr>
          <p:cNvGrpSpPr/>
          <p:nvPr/>
        </p:nvGrpSpPr>
        <p:grpSpPr>
          <a:xfrm>
            <a:off x="-1066800" y="-930956"/>
            <a:ext cx="14325600" cy="1945299"/>
            <a:chOff x="-1066800" y="-930956"/>
            <a:chExt cx="14325600" cy="1945299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693AD82-DA36-42B1-BD93-C89506E7D5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5240"/>
            <a:stretch/>
          </p:blipFill>
          <p:spPr>
            <a:xfrm>
              <a:off x="-1" y="-1"/>
              <a:ext cx="10300139" cy="1014344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0395EFC-49EC-4528-94E5-69B1EE8386CB}"/>
                </a:ext>
              </a:extLst>
            </p:cNvPr>
            <p:cNvSpPr/>
            <p:nvPr/>
          </p:nvSpPr>
          <p:spPr>
            <a:xfrm>
              <a:off x="-1066800" y="-930956"/>
              <a:ext cx="14325600" cy="1945299"/>
            </a:xfrm>
            <a:prstGeom prst="rect">
              <a:avLst/>
            </a:prstGeom>
            <a:solidFill>
              <a:srgbClr val="24272E">
                <a:alpha val="7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EA16CEF-6F8A-4252-ACC3-D732EBBE67F7}"/>
                </a:ext>
              </a:extLst>
            </p:cNvPr>
            <p:cNvSpPr/>
            <p:nvPr/>
          </p:nvSpPr>
          <p:spPr>
            <a:xfrm>
              <a:off x="9423400" y="0"/>
              <a:ext cx="2768600" cy="1014343"/>
            </a:xfrm>
            <a:prstGeom prst="rect">
              <a:avLst/>
            </a:prstGeom>
            <a:gradFill flip="none" rotWithShape="1">
              <a:gsLst>
                <a:gs pos="0">
                  <a:srgbClr val="24272E">
                    <a:alpha val="65000"/>
                  </a:srgbClr>
                </a:gs>
                <a:gs pos="23000">
                  <a:srgbClr val="24272E"/>
                </a:gs>
                <a:gs pos="54000">
                  <a:srgbClr val="24272E"/>
                </a:gs>
                <a:gs pos="100000">
                  <a:srgbClr val="24272E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D37B288-4A41-4D8B-84B8-04834142B3A4}"/>
              </a:ext>
            </a:extLst>
          </p:cNvPr>
          <p:cNvSpPr txBox="1"/>
          <p:nvPr/>
        </p:nvSpPr>
        <p:spPr>
          <a:xfrm>
            <a:off x="-2457920" y="298763"/>
            <a:ext cx="92761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4. </a:t>
            </a:r>
            <a:r>
              <a:rPr lang="ko-KR" altLang="en-US" sz="2500" dirty="0" err="1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느낀점</a:t>
            </a:r>
            <a:endParaRPr lang="ko-KR" altLang="en-US" sz="25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9A9781-8754-4A51-B60B-6634C5189C4F}"/>
              </a:ext>
            </a:extLst>
          </p:cNvPr>
          <p:cNvSpPr txBox="1"/>
          <p:nvPr/>
        </p:nvSpPr>
        <p:spPr>
          <a:xfrm>
            <a:off x="1765153" y="2669631"/>
            <a:ext cx="9677400" cy="112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DB50CD1-B72E-474D-AA8C-B9AE75E93032}"/>
              </a:ext>
            </a:extLst>
          </p:cNvPr>
          <p:cNvSpPr/>
          <p:nvPr/>
        </p:nvSpPr>
        <p:spPr>
          <a:xfrm>
            <a:off x="820496" y="3258760"/>
            <a:ext cx="3027311" cy="2855901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웹 프로그래밍 팀플을 통해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front-end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능력이 향상됨을 느꼈다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또한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git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통한 버전 관리의 유용함을 다시금 알게 되었다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E09B900-A597-41B6-91A2-7E1A6F7B38B4}"/>
              </a:ext>
            </a:extLst>
          </p:cNvPr>
          <p:cNvSpPr/>
          <p:nvPr/>
        </p:nvSpPr>
        <p:spPr>
          <a:xfrm>
            <a:off x="1346604" y="1964572"/>
            <a:ext cx="1838246" cy="9330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이진석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A2795A8-016A-4F86-81EA-F536318A83B3}"/>
              </a:ext>
            </a:extLst>
          </p:cNvPr>
          <p:cNvSpPr/>
          <p:nvPr/>
        </p:nvSpPr>
        <p:spPr>
          <a:xfrm>
            <a:off x="4724974" y="3258760"/>
            <a:ext cx="3027311" cy="2855901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back-end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서비스를 공부해보면서 웹서버들이 어떻게 </a:t>
            </a: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구성되어있는지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알 수 있었고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node.js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구조를 보다 자세히 알 수 있게 되었다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16FEC5F7-750C-4DC6-9F59-939E43E52F37}"/>
              </a:ext>
            </a:extLst>
          </p:cNvPr>
          <p:cNvSpPr/>
          <p:nvPr/>
        </p:nvSpPr>
        <p:spPr>
          <a:xfrm>
            <a:off x="5251082" y="1964572"/>
            <a:ext cx="1838246" cy="9330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이진수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4D7110AA-035E-4B80-9C70-B551A1FA2762}"/>
              </a:ext>
            </a:extLst>
          </p:cNvPr>
          <p:cNvSpPr/>
          <p:nvPr/>
        </p:nvSpPr>
        <p:spPr>
          <a:xfrm>
            <a:off x="8415242" y="3258760"/>
            <a:ext cx="3027311" cy="2855901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Vanila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Js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이용한 웹페이지 개발 능력이 향상 되었다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Mysql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knex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이용한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express node.js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개발에 대해 배울 수 있어 좋은 경험이었다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79E271DD-0C25-44BE-BC1B-D37ABA209001}"/>
              </a:ext>
            </a:extLst>
          </p:cNvPr>
          <p:cNvSpPr/>
          <p:nvPr/>
        </p:nvSpPr>
        <p:spPr>
          <a:xfrm>
            <a:off x="8941350" y="1964572"/>
            <a:ext cx="1838246" cy="9330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이해인</a:t>
            </a:r>
          </a:p>
        </p:txBody>
      </p:sp>
    </p:spTree>
    <p:extLst>
      <p:ext uri="{BB962C8B-B14F-4D97-AF65-F5344CB8AC3E}">
        <p14:creationId xmlns:p14="http://schemas.microsoft.com/office/powerpoint/2010/main" val="1905990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693AD82-DA36-42B1-BD93-C89506E7D5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300139" cy="687212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0395EFC-49EC-4528-94E5-69B1EE8386CB}"/>
              </a:ext>
            </a:extLst>
          </p:cNvPr>
          <p:cNvSpPr/>
          <p:nvPr/>
        </p:nvSpPr>
        <p:spPr>
          <a:xfrm>
            <a:off x="-1066800" y="-930956"/>
            <a:ext cx="14325600" cy="8318500"/>
          </a:xfrm>
          <a:prstGeom prst="rect">
            <a:avLst/>
          </a:prstGeom>
          <a:solidFill>
            <a:srgbClr val="24272E">
              <a:alpha val="7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EA16CEF-6F8A-4252-ACC3-D732EBBE67F7}"/>
              </a:ext>
            </a:extLst>
          </p:cNvPr>
          <p:cNvSpPr/>
          <p:nvPr/>
        </p:nvSpPr>
        <p:spPr>
          <a:xfrm>
            <a:off x="9423400" y="0"/>
            <a:ext cx="2768600" cy="6858000"/>
          </a:xfrm>
          <a:prstGeom prst="rect">
            <a:avLst/>
          </a:prstGeom>
          <a:gradFill flip="none" rotWithShape="1">
            <a:gsLst>
              <a:gs pos="0">
                <a:srgbClr val="24272E">
                  <a:alpha val="65000"/>
                </a:srgbClr>
              </a:gs>
              <a:gs pos="23000">
                <a:srgbClr val="24272E"/>
              </a:gs>
              <a:gs pos="54000">
                <a:srgbClr val="24272E"/>
              </a:gs>
              <a:gs pos="100000">
                <a:srgbClr val="24272E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37B288-4A41-4D8B-84B8-04834142B3A4}"/>
              </a:ext>
            </a:extLst>
          </p:cNvPr>
          <p:cNvSpPr txBox="1"/>
          <p:nvPr/>
        </p:nvSpPr>
        <p:spPr>
          <a:xfrm>
            <a:off x="1457942" y="2998113"/>
            <a:ext cx="92761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5. </a:t>
            </a:r>
            <a:r>
              <a:rPr lang="ko-KR" altLang="en-US" sz="5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팀원 별 역할</a:t>
            </a:r>
          </a:p>
        </p:txBody>
      </p:sp>
    </p:spTree>
    <p:extLst>
      <p:ext uri="{BB962C8B-B14F-4D97-AF65-F5344CB8AC3E}">
        <p14:creationId xmlns:p14="http://schemas.microsoft.com/office/powerpoint/2010/main" val="128476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905AD71A-F1B5-4D5A-9F75-EB111351817F}"/>
              </a:ext>
            </a:extLst>
          </p:cNvPr>
          <p:cNvGrpSpPr/>
          <p:nvPr/>
        </p:nvGrpSpPr>
        <p:grpSpPr>
          <a:xfrm>
            <a:off x="-1066800" y="-930956"/>
            <a:ext cx="14325600" cy="1945299"/>
            <a:chOff x="-1066800" y="-930956"/>
            <a:chExt cx="14325600" cy="1945299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693AD82-DA36-42B1-BD93-C89506E7D5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5240"/>
            <a:stretch/>
          </p:blipFill>
          <p:spPr>
            <a:xfrm>
              <a:off x="-1" y="-1"/>
              <a:ext cx="10300139" cy="1014344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0395EFC-49EC-4528-94E5-69B1EE8386CB}"/>
                </a:ext>
              </a:extLst>
            </p:cNvPr>
            <p:cNvSpPr/>
            <p:nvPr/>
          </p:nvSpPr>
          <p:spPr>
            <a:xfrm>
              <a:off x="-1066800" y="-930956"/>
              <a:ext cx="14325600" cy="1945299"/>
            </a:xfrm>
            <a:prstGeom prst="rect">
              <a:avLst/>
            </a:prstGeom>
            <a:solidFill>
              <a:srgbClr val="24272E">
                <a:alpha val="7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EA16CEF-6F8A-4252-ACC3-D732EBBE67F7}"/>
                </a:ext>
              </a:extLst>
            </p:cNvPr>
            <p:cNvSpPr/>
            <p:nvPr/>
          </p:nvSpPr>
          <p:spPr>
            <a:xfrm>
              <a:off x="9423400" y="0"/>
              <a:ext cx="2768600" cy="1014343"/>
            </a:xfrm>
            <a:prstGeom prst="rect">
              <a:avLst/>
            </a:prstGeom>
            <a:gradFill flip="none" rotWithShape="1">
              <a:gsLst>
                <a:gs pos="0">
                  <a:srgbClr val="24272E">
                    <a:alpha val="65000"/>
                  </a:srgbClr>
                </a:gs>
                <a:gs pos="23000">
                  <a:srgbClr val="24272E"/>
                </a:gs>
                <a:gs pos="54000">
                  <a:srgbClr val="24272E"/>
                </a:gs>
                <a:gs pos="100000">
                  <a:srgbClr val="24272E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D37B288-4A41-4D8B-84B8-04834142B3A4}"/>
              </a:ext>
            </a:extLst>
          </p:cNvPr>
          <p:cNvSpPr txBox="1"/>
          <p:nvPr/>
        </p:nvSpPr>
        <p:spPr>
          <a:xfrm>
            <a:off x="-2457920" y="298763"/>
            <a:ext cx="92761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5. </a:t>
            </a:r>
            <a:r>
              <a:rPr lang="ko-KR" altLang="en-US" sz="25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팀원 별 역할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0F351E-98D5-44B4-B4F7-38A7D9172E43}"/>
              </a:ext>
            </a:extLst>
          </p:cNvPr>
          <p:cNvSpPr txBox="1"/>
          <p:nvPr/>
        </p:nvSpPr>
        <p:spPr>
          <a:xfrm>
            <a:off x="783577" y="1313107"/>
            <a:ext cx="2152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이진석</a:t>
            </a:r>
            <a:endParaRPr lang="en-US" altLang="ko-KR" sz="4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92D0102-42EE-4BA3-A19B-5C75BF256DB7}"/>
              </a:ext>
            </a:extLst>
          </p:cNvPr>
          <p:cNvSpPr/>
          <p:nvPr/>
        </p:nvSpPr>
        <p:spPr>
          <a:xfrm>
            <a:off x="885976" y="2381312"/>
            <a:ext cx="4395151" cy="3528584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header, footer 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제작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 페이지 제작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행사안내 페이지 제작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부트스트랩 적용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페이지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 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개선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그림 13" descr="모니터, 스크린샷, 화면, 텔레비전이(가) 표시된 사진&#10;&#10;자동 생성된 설명">
            <a:extLst>
              <a:ext uri="{FF2B5EF4-FFF2-40B4-BE49-F238E27FC236}">
                <a16:creationId xmlns:a16="http://schemas.microsoft.com/office/drawing/2014/main" id="{453AFD00-D19B-4775-8110-E17999D5B5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386" y="1313107"/>
            <a:ext cx="4817752" cy="313153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F5614AB-1879-446A-8D0D-22B4AFCD61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875" y="2846956"/>
            <a:ext cx="5094514" cy="368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09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905AD71A-F1B5-4D5A-9F75-EB111351817F}"/>
              </a:ext>
            </a:extLst>
          </p:cNvPr>
          <p:cNvGrpSpPr/>
          <p:nvPr/>
        </p:nvGrpSpPr>
        <p:grpSpPr>
          <a:xfrm>
            <a:off x="-1066800" y="-930956"/>
            <a:ext cx="14325600" cy="1945299"/>
            <a:chOff x="-1066800" y="-930956"/>
            <a:chExt cx="14325600" cy="1945299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693AD82-DA36-42B1-BD93-C89506E7D5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5240"/>
            <a:stretch/>
          </p:blipFill>
          <p:spPr>
            <a:xfrm>
              <a:off x="-1" y="-1"/>
              <a:ext cx="10300139" cy="1014344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0395EFC-49EC-4528-94E5-69B1EE8386CB}"/>
                </a:ext>
              </a:extLst>
            </p:cNvPr>
            <p:cNvSpPr/>
            <p:nvPr/>
          </p:nvSpPr>
          <p:spPr>
            <a:xfrm>
              <a:off x="-1066800" y="-930956"/>
              <a:ext cx="14325600" cy="1945299"/>
            </a:xfrm>
            <a:prstGeom prst="rect">
              <a:avLst/>
            </a:prstGeom>
            <a:solidFill>
              <a:srgbClr val="24272E">
                <a:alpha val="7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EA16CEF-6F8A-4252-ACC3-D732EBBE67F7}"/>
                </a:ext>
              </a:extLst>
            </p:cNvPr>
            <p:cNvSpPr/>
            <p:nvPr/>
          </p:nvSpPr>
          <p:spPr>
            <a:xfrm>
              <a:off x="9423400" y="0"/>
              <a:ext cx="2768600" cy="1014343"/>
            </a:xfrm>
            <a:prstGeom prst="rect">
              <a:avLst/>
            </a:prstGeom>
            <a:gradFill flip="none" rotWithShape="1">
              <a:gsLst>
                <a:gs pos="0">
                  <a:srgbClr val="24272E">
                    <a:alpha val="65000"/>
                  </a:srgbClr>
                </a:gs>
                <a:gs pos="23000">
                  <a:srgbClr val="24272E"/>
                </a:gs>
                <a:gs pos="54000">
                  <a:srgbClr val="24272E"/>
                </a:gs>
                <a:gs pos="100000">
                  <a:srgbClr val="24272E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D37B288-4A41-4D8B-84B8-04834142B3A4}"/>
              </a:ext>
            </a:extLst>
          </p:cNvPr>
          <p:cNvSpPr txBox="1"/>
          <p:nvPr/>
        </p:nvSpPr>
        <p:spPr>
          <a:xfrm>
            <a:off x="-2457920" y="298763"/>
            <a:ext cx="92761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5. </a:t>
            </a:r>
            <a:r>
              <a:rPr lang="ko-KR" altLang="en-US" sz="25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팀원 별 역할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0F351E-98D5-44B4-B4F7-38A7D9172E43}"/>
              </a:ext>
            </a:extLst>
          </p:cNvPr>
          <p:cNvSpPr txBox="1"/>
          <p:nvPr/>
        </p:nvSpPr>
        <p:spPr>
          <a:xfrm>
            <a:off x="783577" y="1313107"/>
            <a:ext cx="2152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이진수</a:t>
            </a:r>
            <a:endParaRPr lang="en-US" altLang="ko-KR" sz="4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92D0102-42EE-4BA3-A19B-5C75BF256DB7}"/>
              </a:ext>
            </a:extLst>
          </p:cNvPr>
          <p:cNvSpPr/>
          <p:nvPr/>
        </p:nvSpPr>
        <p:spPr>
          <a:xfrm>
            <a:off x="885976" y="2381312"/>
            <a:ext cx="4395151" cy="3528584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팀장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참가신청 페이지 제작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Mysql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DB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구성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Node.js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서버 구현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(Post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부분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563D8D9-864D-4850-B42A-A005F7A712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4420" y="1395164"/>
            <a:ext cx="4736331" cy="510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636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5235DA5B-52D6-4C69-B5AA-4E60B9E711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12" r="1195" b="14973"/>
          <a:stretch/>
        </p:blipFill>
        <p:spPr>
          <a:xfrm>
            <a:off x="4254978" y="1222419"/>
            <a:ext cx="4385600" cy="211766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694F9AA-415C-4D0A-8FA1-3AF103315A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08" r="918"/>
          <a:stretch/>
        </p:blipFill>
        <p:spPr>
          <a:xfrm>
            <a:off x="5585930" y="2187093"/>
            <a:ext cx="4463969" cy="2305972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905AD71A-F1B5-4D5A-9F75-EB111351817F}"/>
              </a:ext>
            </a:extLst>
          </p:cNvPr>
          <p:cNvGrpSpPr/>
          <p:nvPr/>
        </p:nvGrpSpPr>
        <p:grpSpPr>
          <a:xfrm>
            <a:off x="-1066800" y="-930956"/>
            <a:ext cx="14325600" cy="1945299"/>
            <a:chOff x="-1066800" y="-930956"/>
            <a:chExt cx="14325600" cy="1945299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693AD82-DA36-42B1-BD93-C89506E7D5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5240"/>
            <a:stretch/>
          </p:blipFill>
          <p:spPr>
            <a:xfrm>
              <a:off x="-1" y="-1"/>
              <a:ext cx="10300139" cy="1014344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0395EFC-49EC-4528-94E5-69B1EE8386CB}"/>
                </a:ext>
              </a:extLst>
            </p:cNvPr>
            <p:cNvSpPr/>
            <p:nvPr/>
          </p:nvSpPr>
          <p:spPr>
            <a:xfrm>
              <a:off x="-1066800" y="-930956"/>
              <a:ext cx="14325600" cy="1945299"/>
            </a:xfrm>
            <a:prstGeom prst="rect">
              <a:avLst/>
            </a:prstGeom>
            <a:solidFill>
              <a:srgbClr val="24272E">
                <a:alpha val="7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EA16CEF-6F8A-4252-ACC3-D732EBBE67F7}"/>
                </a:ext>
              </a:extLst>
            </p:cNvPr>
            <p:cNvSpPr/>
            <p:nvPr/>
          </p:nvSpPr>
          <p:spPr>
            <a:xfrm>
              <a:off x="9423400" y="0"/>
              <a:ext cx="2768600" cy="1014343"/>
            </a:xfrm>
            <a:prstGeom prst="rect">
              <a:avLst/>
            </a:prstGeom>
            <a:gradFill flip="none" rotWithShape="1">
              <a:gsLst>
                <a:gs pos="0">
                  <a:srgbClr val="24272E">
                    <a:alpha val="65000"/>
                  </a:srgbClr>
                </a:gs>
                <a:gs pos="23000">
                  <a:srgbClr val="24272E"/>
                </a:gs>
                <a:gs pos="54000">
                  <a:srgbClr val="24272E"/>
                </a:gs>
                <a:gs pos="100000">
                  <a:srgbClr val="24272E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D37B288-4A41-4D8B-84B8-04834142B3A4}"/>
              </a:ext>
            </a:extLst>
          </p:cNvPr>
          <p:cNvSpPr txBox="1"/>
          <p:nvPr/>
        </p:nvSpPr>
        <p:spPr>
          <a:xfrm>
            <a:off x="-2457920" y="298763"/>
            <a:ext cx="927611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5. </a:t>
            </a:r>
            <a:r>
              <a:rPr lang="ko-KR" altLang="en-US" sz="25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팀원 별 역할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0F351E-98D5-44B4-B4F7-38A7D9172E43}"/>
              </a:ext>
            </a:extLst>
          </p:cNvPr>
          <p:cNvSpPr txBox="1"/>
          <p:nvPr/>
        </p:nvSpPr>
        <p:spPr>
          <a:xfrm>
            <a:off x="783577" y="1313107"/>
            <a:ext cx="2152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이해인</a:t>
            </a:r>
            <a:endParaRPr lang="en-US" altLang="ko-KR" sz="4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92D0102-42EE-4BA3-A19B-5C75BF256DB7}"/>
              </a:ext>
            </a:extLst>
          </p:cNvPr>
          <p:cNvSpPr/>
          <p:nvPr/>
        </p:nvSpPr>
        <p:spPr>
          <a:xfrm>
            <a:off x="904637" y="2381312"/>
            <a:ext cx="3704685" cy="3559178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신청 현황 페이지 제작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개별 신청서 페이지 제작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Node.js 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전반 개발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프론트엔드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페이지와 서버 연결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A0C3D54-C143-40FB-921B-F1960AB43A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8020" y="3093199"/>
            <a:ext cx="4463969" cy="309417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448B5D2-9FF1-4B0D-968A-69C24F7BC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4418" y="4480624"/>
            <a:ext cx="4377591" cy="195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54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693AD82-DA36-42B1-BD93-C89506E7D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300139" cy="687212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0395EFC-49EC-4528-94E5-69B1EE8386CB}"/>
              </a:ext>
            </a:extLst>
          </p:cNvPr>
          <p:cNvSpPr/>
          <p:nvPr/>
        </p:nvSpPr>
        <p:spPr>
          <a:xfrm>
            <a:off x="-1066800" y="-930956"/>
            <a:ext cx="14325600" cy="8318500"/>
          </a:xfrm>
          <a:prstGeom prst="rect">
            <a:avLst/>
          </a:prstGeom>
          <a:solidFill>
            <a:srgbClr val="24272E">
              <a:alpha val="7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EA16CEF-6F8A-4252-ACC3-D732EBBE67F7}"/>
              </a:ext>
            </a:extLst>
          </p:cNvPr>
          <p:cNvSpPr/>
          <p:nvPr/>
        </p:nvSpPr>
        <p:spPr>
          <a:xfrm>
            <a:off x="9423400" y="0"/>
            <a:ext cx="2768600" cy="6858000"/>
          </a:xfrm>
          <a:prstGeom prst="rect">
            <a:avLst/>
          </a:prstGeom>
          <a:gradFill flip="none" rotWithShape="1">
            <a:gsLst>
              <a:gs pos="0">
                <a:srgbClr val="24272E">
                  <a:alpha val="65000"/>
                </a:srgbClr>
              </a:gs>
              <a:gs pos="23000">
                <a:srgbClr val="24272E"/>
              </a:gs>
              <a:gs pos="54000">
                <a:srgbClr val="24272E"/>
              </a:gs>
              <a:gs pos="100000">
                <a:srgbClr val="24272E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37B288-4A41-4D8B-84B8-04834142B3A4}"/>
              </a:ext>
            </a:extLst>
          </p:cNvPr>
          <p:cNvSpPr txBox="1"/>
          <p:nvPr/>
        </p:nvSpPr>
        <p:spPr>
          <a:xfrm>
            <a:off x="1457942" y="3075057"/>
            <a:ext cx="92761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4000" dirty="0" err="1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에플리케이션</a:t>
            </a:r>
            <a:r>
              <a:rPr lang="ko-KR" altLang="en-US" sz="4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소개</a:t>
            </a:r>
          </a:p>
        </p:txBody>
      </p:sp>
    </p:spTree>
    <p:extLst>
      <p:ext uri="{BB962C8B-B14F-4D97-AF65-F5344CB8AC3E}">
        <p14:creationId xmlns:p14="http://schemas.microsoft.com/office/powerpoint/2010/main" val="268679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A301277F-0C0B-4FCA-9A36-682432C6AE9C}"/>
              </a:ext>
            </a:extLst>
          </p:cNvPr>
          <p:cNvSpPr/>
          <p:nvPr/>
        </p:nvSpPr>
        <p:spPr>
          <a:xfrm>
            <a:off x="4547118" y="4567697"/>
            <a:ext cx="2954694" cy="44595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693AD82-DA36-42B1-BD93-C89506E7D5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240"/>
          <a:stretch/>
        </p:blipFill>
        <p:spPr>
          <a:xfrm>
            <a:off x="-1" y="-1"/>
            <a:ext cx="10300139" cy="101434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0395EFC-49EC-4528-94E5-69B1EE8386CB}"/>
              </a:ext>
            </a:extLst>
          </p:cNvPr>
          <p:cNvSpPr/>
          <p:nvPr/>
        </p:nvSpPr>
        <p:spPr>
          <a:xfrm>
            <a:off x="-1066800" y="-930956"/>
            <a:ext cx="14325600" cy="1945299"/>
          </a:xfrm>
          <a:prstGeom prst="rect">
            <a:avLst/>
          </a:prstGeom>
          <a:solidFill>
            <a:srgbClr val="24272E">
              <a:alpha val="7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EA16CEF-6F8A-4252-ACC3-D732EBBE67F7}"/>
              </a:ext>
            </a:extLst>
          </p:cNvPr>
          <p:cNvSpPr/>
          <p:nvPr/>
        </p:nvSpPr>
        <p:spPr>
          <a:xfrm>
            <a:off x="9423400" y="0"/>
            <a:ext cx="2768600" cy="1014343"/>
          </a:xfrm>
          <a:prstGeom prst="rect">
            <a:avLst/>
          </a:prstGeom>
          <a:gradFill flip="none" rotWithShape="1">
            <a:gsLst>
              <a:gs pos="0">
                <a:srgbClr val="24272E">
                  <a:alpha val="65000"/>
                </a:srgbClr>
              </a:gs>
              <a:gs pos="23000">
                <a:srgbClr val="24272E"/>
              </a:gs>
              <a:gs pos="54000">
                <a:srgbClr val="24272E"/>
              </a:gs>
              <a:gs pos="100000">
                <a:srgbClr val="24272E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12B4D38-43B9-4EA3-AF0C-9B75EC04F570}"/>
              </a:ext>
            </a:extLst>
          </p:cNvPr>
          <p:cNvSpPr/>
          <p:nvPr/>
        </p:nvSpPr>
        <p:spPr>
          <a:xfrm>
            <a:off x="294252" y="298763"/>
            <a:ext cx="3392275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1 . </a:t>
            </a:r>
            <a:r>
              <a:rPr lang="ko-KR" altLang="en-US" sz="2500" dirty="0" err="1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에플리케이션</a:t>
            </a:r>
            <a:r>
              <a:rPr lang="ko-KR" altLang="en-US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소개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C84FD67-6FCE-4D7F-B653-32E6958006F0}"/>
              </a:ext>
            </a:extLst>
          </p:cNvPr>
          <p:cNvSpPr/>
          <p:nvPr/>
        </p:nvSpPr>
        <p:spPr>
          <a:xfrm>
            <a:off x="2172498" y="1345921"/>
            <a:ext cx="78470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기존 스마트시스템경진대회 정보 제공의 문제점</a:t>
            </a:r>
            <a:endParaRPr lang="en-US" altLang="ko-KR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7509A79F-5513-4317-A729-F612CE987A46}"/>
              </a:ext>
            </a:extLst>
          </p:cNvPr>
          <p:cNvSpPr/>
          <p:nvPr/>
        </p:nvSpPr>
        <p:spPr>
          <a:xfrm>
            <a:off x="2793549" y="2343788"/>
            <a:ext cx="1670628" cy="1399706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게시글을 통한 경진대회 개최 안내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4A1E4F0-F104-4BA0-A702-DC294D0659D8}"/>
              </a:ext>
            </a:extLst>
          </p:cNvPr>
          <p:cNvSpPr/>
          <p:nvPr/>
        </p:nvSpPr>
        <p:spPr>
          <a:xfrm>
            <a:off x="5100305" y="2343788"/>
            <a:ext cx="1670628" cy="1399706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결과물이나 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수상 등에 대한 정보공시 부족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88A943E-22CA-4DE0-91C7-42EDB8D23BA9}"/>
              </a:ext>
            </a:extLst>
          </p:cNvPr>
          <p:cNvSpPr/>
          <p:nvPr/>
        </p:nvSpPr>
        <p:spPr>
          <a:xfrm>
            <a:off x="7315158" y="2343788"/>
            <a:ext cx="1670628" cy="1399706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학과 사무실을 통한 신청서 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서면 제출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54D59417-216C-4798-9D97-5A801FEA2C79}"/>
                  </a:ext>
                </a:extLst>
              </p14:cNvPr>
              <p14:cNvContentPartPr/>
              <p14:nvPr/>
            </p14:nvContentPartPr>
            <p14:xfrm>
              <a:off x="9666304" y="5293349"/>
              <a:ext cx="360" cy="360"/>
            </p14:xfrm>
          </p:contentPart>
        </mc:Choice>
        <mc:Fallback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54D59417-216C-4798-9D97-5A801FEA2C7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57664" y="5284709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5" name="잉크 14">
                <a:extLst>
                  <a:ext uri="{FF2B5EF4-FFF2-40B4-BE49-F238E27FC236}">
                    <a16:creationId xmlns:a16="http://schemas.microsoft.com/office/drawing/2014/main" id="{0488089B-DCF6-4EF9-83E8-ED760506A3DB}"/>
                  </a:ext>
                </a:extLst>
              </p14:cNvPr>
              <p14:cNvContentPartPr/>
              <p14:nvPr/>
            </p14:nvContentPartPr>
            <p14:xfrm>
              <a:off x="9243304" y="3993389"/>
              <a:ext cx="360" cy="360"/>
            </p14:xfrm>
          </p:contentPart>
        </mc:Choice>
        <mc:Fallback>
          <p:pic>
            <p:nvPicPr>
              <p:cNvPr id="15" name="잉크 14">
                <a:extLst>
                  <a:ext uri="{FF2B5EF4-FFF2-40B4-BE49-F238E27FC236}">
                    <a16:creationId xmlns:a16="http://schemas.microsoft.com/office/drawing/2014/main" id="{0488089B-DCF6-4EF9-83E8-ED760506A3D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34664" y="3984389"/>
                <a:ext cx="18000" cy="18000"/>
              </a:xfrm>
              <a:prstGeom prst="rect">
                <a:avLst/>
              </a:prstGeom>
            </p:spPr>
          </p:pic>
        </mc:Fallback>
      </mc:AlternateContent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30E38962-A47D-48F6-BA71-3828788B29E4}"/>
              </a:ext>
            </a:extLst>
          </p:cNvPr>
          <p:cNvCxnSpPr>
            <a:cxnSpLocks/>
            <a:stCxn id="3" idx="2"/>
          </p:cNvCxnSpPr>
          <p:nvPr/>
        </p:nvCxnSpPr>
        <p:spPr>
          <a:xfrm rot="16200000" flipH="1">
            <a:off x="4581351" y="2791006"/>
            <a:ext cx="424772" cy="2329748"/>
          </a:xfrm>
          <a:prstGeom prst="bentConnector2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82FB92B0-E76C-4E99-8273-BFA41A466E80}"/>
              </a:ext>
            </a:extLst>
          </p:cNvPr>
          <p:cNvCxnSpPr>
            <a:cxnSpLocks/>
            <a:stCxn id="12" idx="2"/>
          </p:cNvCxnSpPr>
          <p:nvPr/>
        </p:nvCxnSpPr>
        <p:spPr>
          <a:xfrm rot="5400000">
            <a:off x="6833096" y="2850890"/>
            <a:ext cx="424772" cy="2209981"/>
          </a:xfrm>
          <a:prstGeom prst="bentConnector2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10DD748F-7755-47FC-8C6C-C5209A29C516}"/>
              </a:ext>
            </a:extLst>
          </p:cNvPr>
          <p:cNvCxnSpPr>
            <a:cxnSpLocks/>
          </p:cNvCxnSpPr>
          <p:nvPr/>
        </p:nvCxnSpPr>
        <p:spPr>
          <a:xfrm>
            <a:off x="5958611" y="3743493"/>
            <a:ext cx="0" cy="8242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609824F8-885C-44AF-8A79-4801493AEDC6}"/>
              </a:ext>
            </a:extLst>
          </p:cNvPr>
          <p:cNvSpPr/>
          <p:nvPr/>
        </p:nvSpPr>
        <p:spPr>
          <a:xfrm>
            <a:off x="2793549" y="5125616"/>
            <a:ext cx="6237404" cy="1399706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개최 정보 공시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결과물 및 수상 정보 공시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사이트를 통한 신청서 제출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C55299D-E361-42A8-83A9-7C59FC7D8223}"/>
              </a:ext>
            </a:extLst>
          </p:cNvPr>
          <p:cNvSpPr txBox="1"/>
          <p:nvPr/>
        </p:nvSpPr>
        <p:spPr>
          <a:xfrm>
            <a:off x="4861591" y="4582747"/>
            <a:ext cx="2372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ALL IN ONE SERVICE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784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693AD82-DA36-42B1-BD93-C89506E7D5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300139" cy="687212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0395EFC-49EC-4528-94E5-69B1EE8386CB}"/>
              </a:ext>
            </a:extLst>
          </p:cNvPr>
          <p:cNvSpPr/>
          <p:nvPr/>
        </p:nvSpPr>
        <p:spPr>
          <a:xfrm>
            <a:off x="-1066800" y="-930956"/>
            <a:ext cx="14325600" cy="8318500"/>
          </a:xfrm>
          <a:prstGeom prst="rect">
            <a:avLst/>
          </a:prstGeom>
          <a:solidFill>
            <a:srgbClr val="24272E">
              <a:alpha val="7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EA16CEF-6F8A-4252-ACC3-D732EBBE67F7}"/>
              </a:ext>
            </a:extLst>
          </p:cNvPr>
          <p:cNvSpPr/>
          <p:nvPr/>
        </p:nvSpPr>
        <p:spPr>
          <a:xfrm>
            <a:off x="9423400" y="0"/>
            <a:ext cx="2768600" cy="6858000"/>
          </a:xfrm>
          <a:prstGeom prst="rect">
            <a:avLst/>
          </a:prstGeom>
          <a:gradFill flip="none" rotWithShape="1">
            <a:gsLst>
              <a:gs pos="0">
                <a:srgbClr val="24272E">
                  <a:alpha val="65000"/>
                </a:srgbClr>
              </a:gs>
              <a:gs pos="23000">
                <a:srgbClr val="24272E"/>
              </a:gs>
              <a:gs pos="54000">
                <a:srgbClr val="24272E"/>
              </a:gs>
              <a:gs pos="100000">
                <a:srgbClr val="24272E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37B288-4A41-4D8B-84B8-04834142B3A4}"/>
              </a:ext>
            </a:extLst>
          </p:cNvPr>
          <p:cNvSpPr txBox="1"/>
          <p:nvPr/>
        </p:nvSpPr>
        <p:spPr>
          <a:xfrm>
            <a:off x="1457942" y="3075057"/>
            <a:ext cx="92761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4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화면 및 기능</a:t>
            </a:r>
          </a:p>
        </p:txBody>
      </p:sp>
    </p:spTree>
    <p:extLst>
      <p:ext uri="{BB962C8B-B14F-4D97-AF65-F5344CB8AC3E}">
        <p14:creationId xmlns:p14="http://schemas.microsoft.com/office/powerpoint/2010/main" val="3731365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23FDB71-3F5A-4EBE-90A6-61645E974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295" y="0"/>
            <a:ext cx="949341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0395EFC-49EC-4528-94E5-69B1EE8386CB}"/>
              </a:ext>
            </a:extLst>
          </p:cNvPr>
          <p:cNvSpPr/>
          <p:nvPr/>
        </p:nvSpPr>
        <p:spPr>
          <a:xfrm>
            <a:off x="-1066800" y="-930956"/>
            <a:ext cx="14325600" cy="1945299"/>
          </a:xfrm>
          <a:prstGeom prst="rect">
            <a:avLst/>
          </a:prstGeom>
          <a:solidFill>
            <a:srgbClr val="24272E">
              <a:alpha val="7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12B4D38-43B9-4EA3-AF0C-9B75EC04F570}"/>
              </a:ext>
            </a:extLst>
          </p:cNvPr>
          <p:cNvSpPr/>
          <p:nvPr/>
        </p:nvSpPr>
        <p:spPr>
          <a:xfrm>
            <a:off x="294252" y="298763"/>
            <a:ext cx="284404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2-1 . </a:t>
            </a:r>
            <a:r>
              <a:rPr lang="ko-KR" altLang="en-US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메인 페이지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2758E18-6B49-4D1F-8373-6D41C7F5C4F9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772668" y="1207004"/>
            <a:ext cx="4551837" cy="512068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29CEEFC-7B3B-4A5F-A69F-04806622FB4A}"/>
              </a:ext>
            </a:extLst>
          </p:cNvPr>
          <p:cNvSpPr txBox="1"/>
          <p:nvPr/>
        </p:nvSpPr>
        <p:spPr>
          <a:xfrm>
            <a:off x="0" y="1719072"/>
            <a:ext cx="15453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header</a:t>
            </a:r>
          </a:p>
          <a:p>
            <a:pPr algn="ctr"/>
            <a:r>
              <a:rPr lang="ko-KR" altLang="en-US" sz="1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메인페이지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링크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포함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4B7FB1B2-B778-44A8-A614-EB58393E4CE3}"/>
              </a:ext>
            </a:extLst>
          </p:cNvPr>
          <p:cNvCxnSpPr>
            <a:cxnSpLocks/>
            <a:stCxn id="31" idx="0"/>
          </p:cNvCxnSpPr>
          <p:nvPr/>
        </p:nvCxnSpPr>
        <p:spPr>
          <a:xfrm flipV="1">
            <a:off x="1095898" y="2139697"/>
            <a:ext cx="1299830" cy="580722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8E99DD7-5DA1-4384-A979-5F6849520675}"/>
              </a:ext>
            </a:extLst>
          </p:cNvPr>
          <p:cNvSpPr txBox="1"/>
          <p:nvPr/>
        </p:nvSpPr>
        <p:spPr>
          <a:xfrm>
            <a:off x="143540" y="2720419"/>
            <a:ext cx="190471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네비게이션 바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부트스트랩을 이용한 반응형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navbar</a:t>
            </a:r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EAC1113F-5F26-49BF-B8C1-2951404BEB0F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1749268" y="4540106"/>
            <a:ext cx="2603657" cy="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9A32B16-4FBB-41C0-B4A7-5A604222BCF3}"/>
              </a:ext>
            </a:extLst>
          </p:cNvPr>
          <p:cNvSpPr txBox="1"/>
          <p:nvPr/>
        </p:nvSpPr>
        <p:spPr>
          <a:xfrm>
            <a:off x="0" y="4247718"/>
            <a:ext cx="17492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캐러셀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이미지 슬라이드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38B901C2-CC59-474B-9F1F-A23201F7943A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667893" y="6208188"/>
            <a:ext cx="681402" cy="326586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594506-F3B8-4683-B1FF-515269AF2DDE}"/>
              </a:ext>
            </a:extLst>
          </p:cNvPr>
          <p:cNvSpPr txBox="1"/>
          <p:nvPr/>
        </p:nvSpPr>
        <p:spPr>
          <a:xfrm>
            <a:off x="-104775" y="5623413"/>
            <a:ext cx="1545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footer</a:t>
            </a: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학과 정보 소개</a:t>
            </a: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15022344-6AAC-4398-9CE4-1D74A34A85C4}"/>
              </a:ext>
            </a:extLst>
          </p:cNvPr>
          <p:cNvCxnSpPr>
            <a:cxnSpLocks/>
          </p:cNvCxnSpPr>
          <p:nvPr/>
        </p:nvCxnSpPr>
        <p:spPr>
          <a:xfrm flipH="1">
            <a:off x="9937908" y="2347102"/>
            <a:ext cx="768192" cy="323207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15581856-DE74-446A-9CB2-A48D345DC71B}"/>
              </a:ext>
            </a:extLst>
          </p:cNvPr>
          <p:cNvSpPr txBox="1"/>
          <p:nvPr/>
        </p:nvSpPr>
        <p:spPr>
          <a:xfrm>
            <a:off x="10442732" y="1847309"/>
            <a:ext cx="17492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관련 링크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학과 홈페이지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학교 홈페이지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링크 제공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C5E659C-B382-45A5-B510-EF16468C7E8D}"/>
              </a:ext>
            </a:extLst>
          </p:cNvPr>
          <p:cNvSpPr txBox="1"/>
          <p:nvPr/>
        </p:nvSpPr>
        <p:spPr>
          <a:xfrm>
            <a:off x="6934084" y="1898549"/>
            <a:ext cx="17492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동영상</a:t>
            </a:r>
            <a:endParaRPr lang="en-US" altLang="ko-KR" dirty="0"/>
          </a:p>
          <a:p>
            <a:pPr algn="ctr"/>
            <a:r>
              <a:rPr lang="ko-KR" altLang="en-US" sz="1400" dirty="0"/>
              <a:t>유튜브를 연결하여</a:t>
            </a:r>
            <a:endParaRPr lang="en-US" altLang="ko-KR" sz="1400" dirty="0"/>
          </a:p>
          <a:p>
            <a:pPr algn="ctr"/>
            <a:r>
              <a:rPr lang="ko-KR" altLang="en-US" sz="1400" dirty="0"/>
              <a:t>추후에 올라오는</a:t>
            </a:r>
            <a:endParaRPr lang="en-US" altLang="ko-KR" sz="1400" dirty="0"/>
          </a:p>
          <a:p>
            <a:pPr algn="ctr"/>
            <a:r>
              <a:rPr lang="ko-KR" altLang="en-US" sz="1400" dirty="0"/>
              <a:t>경진대회 영상을</a:t>
            </a:r>
            <a:endParaRPr lang="en-US" altLang="ko-KR" sz="1400" dirty="0"/>
          </a:p>
          <a:p>
            <a:pPr algn="ctr"/>
            <a:r>
              <a:rPr lang="ko-KR" altLang="en-US" sz="1400" dirty="0"/>
              <a:t>연결할 수 있게 함</a:t>
            </a:r>
            <a:endParaRPr lang="en-US" altLang="ko-KR" sz="1400" dirty="0"/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C1B7447B-087B-4739-B9D9-ACC9D321FFE8}"/>
              </a:ext>
            </a:extLst>
          </p:cNvPr>
          <p:cNvCxnSpPr>
            <a:cxnSpLocks/>
          </p:cNvCxnSpPr>
          <p:nvPr/>
        </p:nvCxnSpPr>
        <p:spPr>
          <a:xfrm flipH="1">
            <a:off x="10074513" y="5017117"/>
            <a:ext cx="768192" cy="323207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2B927B38-4BCC-44C4-B027-B9311F7482D2}"/>
              </a:ext>
            </a:extLst>
          </p:cNvPr>
          <p:cNvSpPr txBox="1"/>
          <p:nvPr/>
        </p:nvSpPr>
        <p:spPr>
          <a:xfrm>
            <a:off x="10536839" y="4324661"/>
            <a:ext cx="17492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달력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날짜를 노란색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경진대회 날짜를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빨간색으로 표시함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&lt;, &gt;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통해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61A78816-CD72-456B-B077-B08CBD1E3147}"/>
              </a:ext>
            </a:extLst>
          </p:cNvPr>
          <p:cNvCxnSpPr>
            <a:cxnSpLocks/>
            <a:stCxn id="54" idx="2"/>
          </p:cNvCxnSpPr>
          <p:nvPr/>
        </p:nvCxnSpPr>
        <p:spPr>
          <a:xfrm>
            <a:off x="7808718" y="3129655"/>
            <a:ext cx="706632" cy="775595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781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모니터, 스크린샷, 화면, 텔레비전이(가) 표시된 사진&#10;&#10;자동 생성된 설명">
            <a:extLst>
              <a:ext uri="{FF2B5EF4-FFF2-40B4-BE49-F238E27FC236}">
                <a16:creationId xmlns:a16="http://schemas.microsoft.com/office/drawing/2014/main" id="{964ABF0D-FD1E-4330-98F0-65DC8C5E66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15" y="0"/>
            <a:ext cx="10550769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0395EFC-49EC-4528-94E5-69B1EE8386CB}"/>
              </a:ext>
            </a:extLst>
          </p:cNvPr>
          <p:cNvSpPr/>
          <p:nvPr/>
        </p:nvSpPr>
        <p:spPr>
          <a:xfrm>
            <a:off x="-1066800" y="-930956"/>
            <a:ext cx="14325600" cy="1945299"/>
          </a:xfrm>
          <a:prstGeom prst="rect">
            <a:avLst/>
          </a:prstGeom>
          <a:solidFill>
            <a:srgbClr val="24272E">
              <a:alpha val="7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12B4D38-43B9-4EA3-AF0C-9B75EC04F570}"/>
              </a:ext>
            </a:extLst>
          </p:cNvPr>
          <p:cNvSpPr/>
          <p:nvPr/>
        </p:nvSpPr>
        <p:spPr>
          <a:xfrm>
            <a:off x="294252" y="298763"/>
            <a:ext cx="348524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2-2 . </a:t>
            </a:r>
            <a:r>
              <a:rPr lang="ko-KR" altLang="en-US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행사안내 페이지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2758E18-6B49-4D1F-8373-6D41C7F5C4F9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843250" y="1442675"/>
            <a:ext cx="4436321" cy="1037134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29CEEFC-7B3B-4A5F-A69F-04806622FB4A}"/>
              </a:ext>
            </a:extLst>
          </p:cNvPr>
          <p:cNvSpPr txBox="1"/>
          <p:nvPr/>
        </p:nvSpPr>
        <p:spPr>
          <a:xfrm>
            <a:off x="70582" y="2479809"/>
            <a:ext cx="15453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header</a:t>
            </a:r>
          </a:p>
          <a:p>
            <a:pPr algn="ctr"/>
            <a:r>
              <a:rPr lang="ko-KR" altLang="en-US" sz="1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메인페이지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링크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포함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4B7FB1B2-B778-44A8-A614-EB58393E4CE3}"/>
              </a:ext>
            </a:extLst>
          </p:cNvPr>
          <p:cNvCxnSpPr>
            <a:cxnSpLocks/>
          </p:cNvCxnSpPr>
          <p:nvPr/>
        </p:nvCxnSpPr>
        <p:spPr>
          <a:xfrm flipH="1">
            <a:off x="8709340" y="3756693"/>
            <a:ext cx="587585" cy="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8E99DD7-5DA1-4384-A979-5F6849520675}"/>
              </a:ext>
            </a:extLst>
          </p:cNvPr>
          <p:cNvSpPr txBox="1"/>
          <p:nvPr/>
        </p:nvSpPr>
        <p:spPr>
          <a:xfrm>
            <a:off x="9344872" y="3280567"/>
            <a:ext cx="19047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인사말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스마트시스템 경진대회의 목적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 등을 설명함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EAC1113F-5F26-49BF-B8C1-2951404BEB0F}"/>
              </a:ext>
            </a:extLst>
          </p:cNvPr>
          <p:cNvCxnSpPr>
            <a:cxnSpLocks/>
          </p:cNvCxnSpPr>
          <p:nvPr/>
        </p:nvCxnSpPr>
        <p:spPr>
          <a:xfrm>
            <a:off x="1615918" y="3978131"/>
            <a:ext cx="2603657" cy="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9A32B16-4FBB-41C0-B4A7-5A604222BCF3}"/>
              </a:ext>
            </a:extLst>
          </p:cNvPr>
          <p:cNvSpPr txBox="1"/>
          <p:nvPr/>
        </p:nvSpPr>
        <p:spPr>
          <a:xfrm>
            <a:off x="0" y="3756693"/>
            <a:ext cx="174926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학과장 이미지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현 학과장 </a:t>
            </a:r>
            <a:r>
              <a:rPr lang="ko-KR" altLang="en-US" sz="1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노동건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교수님 사진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38B901C2-CC59-474B-9F1F-A23201F7943A}"/>
              </a:ext>
            </a:extLst>
          </p:cNvPr>
          <p:cNvCxnSpPr>
            <a:cxnSpLocks/>
          </p:cNvCxnSpPr>
          <p:nvPr/>
        </p:nvCxnSpPr>
        <p:spPr>
          <a:xfrm>
            <a:off x="772668" y="5825560"/>
            <a:ext cx="681402" cy="326586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594506-F3B8-4683-B1FF-515269AF2DDE}"/>
              </a:ext>
            </a:extLst>
          </p:cNvPr>
          <p:cNvSpPr txBox="1"/>
          <p:nvPr/>
        </p:nvSpPr>
        <p:spPr>
          <a:xfrm>
            <a:off x="-91266" y="5223770"/>
            <a:ext cx="1545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footer</a:t>
            </a:r>
          </a:p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학과 정보 소개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C1B7447B-087B-4739-B9D9-ACC9D321FFE8}"/>
              </a:ext>
            </a:extLst>
          </p:cNvPr>
          <p:cNvCxnSpPr>
            <a:cxnSpLocks/>
          </p:cNvCxnSpPr>
          <p:nvPr/>
        </p:nvCxnSpPr>
        <p:spPr>
          <a:xfrm flipH="1">
            <a:off x="6437829" y="2523697"/>
            <a:ext cx="2271512" cy="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2B927B38-4BCC-44C4-B027-B9311F7482D2}"/>
              </a:ext>
            </a:extLst>
          </p:cNvPr>
          <p:cNvSpPr txBox="1"/>
          <p:nvPr/>
        </p:nvSpPr>
        <p:spPr>
          <a:xfrm>
            <a:off x="8709340" y="2011459"/>
            <a:ext cx="18874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자신이 들어와 있는 페이지를 잘 볼 수 있게 색깔처리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5072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0395EFC-49EC-4528-94E5-69B1EE8386CB}"/>
              </a:ext>
            </a:extLst>
          </p:cNvPr>
          <p:cNvSpPr/>
          <p:nvPr/>
        </p:nvSpPr>
        <p:spPr>
          <a:xfrm>
            <a:off x="-1066800" y="-930956"/>
            <a:ext cx="14325600" cy="1945299"/>
          </a:xfrm>
          <a:prstGeom prst="rect">
            <a:avLst/>
          </a:prstGeom>
          <a:solidFill>
            <a:srgbClr val="24272E">
              <a:alpha val="7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12B4D38-43B9-4EA3-AF0C-9B75EC04F570}"/>
              </a:ext>
            </a:extLst>
          </p:cNvPr>
          <p:cNvSpPr/>
          <p:nvPr/>
        </p:nvSpPr>
        <p:spPr>
          <a:xfrm>
            <a:off x="294252" y="298763"/>
            <a:ext cx="348524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2-3 . </a:t>
            </a:r>
            <a:r>
              <a:rPr lang="ko-KR" altLang="en-US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참가신청 페이지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7594506-F3B8-4683-B1FF-515269AF2DDE}"/>
              </a:ext>
            </a:extLst>
          </p:cNvPr>
          <p:cNvSpPr txBox="1"/>
          <p:nvPr/>
        </p:nvSpPr>
        <p:spPr>
          <a:xfrm>
            <a:off x="1592664" y="3095253"/>
            <a:ext cx="1545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참가신청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form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375FD3-CB40-664B-8B80-6E20C981D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914" y="1014342"/>
            <a:ext cx="5418171" cy="5843657"/>
          </a:xfrm>
          <a:prstGeom prst="rect">
            <a:avLst/>
          </a:prstGeom>
        </p:spPr>
      </p:pic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38B901C2-CC59-474B-9F1F-A23201F7943A}"/>
              </a:ext>
            </a:extLst>
          </p:cNvPr>
          <p:cNvCxnSpPr>
            <a:cxnSpLocks/>
          </p:cNvCxnSpPr>
          <p:nvPr/>
        </p:nvCxnSpPr>
        <p:spPr>
          <a:xfrm>
            <a:off x="2995028" y="3249142"/>
            <a:ext cx="611057" cy="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E9ADEE64-E793-9048-8DF1-926628CEE4BD}"/>
              </a:ext>
            </a:extLst>
          </p:cNvPr>
          <p:cNvSpPr/>
          <p:nvPr/>
        </p:nvSpPr>
        <p:spPr>
          <a:xfrm>
            <a:off x="3657600" y="2971800"/>
            <a:ext cx="4898571" cy="3069767"/>
          </a:xfrm>
          <a:prstGeom prst="roundRect">
            <a:avLst>
              <a:gd name="adj" fmla="val 6453"/>
            </a:avLst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46CC67A-9F9D-7942-94B2-271410093C80}"/>
              </a:ext>
            </a:extLst>
          </p:cNvPr>
          <p:cNvSpPr txBox="1"/>
          <p:nvPr/>
        </p:nvSpPr>
        <p:spPr>
          <a:xfrm>
            <a:off x="1717121" y="4270911"/>
            <a:ext cx="15453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인원 추가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button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18A4CB3C-8258-F348-8D72-5C81F1672C72}"/>
              </a:ext>
            </a:extLst>
          </p:cNvPr>
          <p:cNvCxnSpPr>
            <a:cxnSpLocks/>
          </p:cNvCxnSpPr>
          <p:nvPr/>
        </p:nvCxnSpPr>
        <p:spPr>
          <a:xfrm>
            <a:off x="3119485" y="4424800"/>
            <a:ext cx="611057" cy="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72C86A-B2F0-E342-A602-22DE78E80311}"/>
              </a:ext>
            </a:extLst>
          </p:cNvPr>
          <p:cNvSpPr txBox="1"/>
          <p:nvPr/>
        </p:nvSpPr>
        <p:spPr>
          <a:xfrm>
            <a:off x="1941906" y="5923967"/>
            <a:ext cx="15453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Mysql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Post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버튼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D0E30724-C8D4-954D-A6C8-5FD6DCAE5157}"/>
              </a:ext>
            </a:extLst>
          </p:cNvPr>
          <p:cNvCxnSpPr>
            <a:cxnSpLocks/>
          </p:cNvCxnSpPr>
          <p:nvPr/>
        </p:nvCxnSpPr>
        <p:spPr>
          <a:xfrm>
            <a:off x="3181714" y="6185577"/>
            <a:ext cx="611057" cy="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구부러진 연결선[U] 10">
            <a:extLst>
              <a:ext uri="{FF2B5EF4-FFF2-40B4-BE49-F238E27FC236}">
                <a16:creationId xmlns:a16="http://schemas.microsoft.com/office/drawing/2014/main" id="{CBE39B33-1608-DC47-A10B-5638B86D604E}"/>
              </a:ext>
            </a:extLst>
          </p:cNvPr>
          <p:cNvCxnSpPr>
            <a:stCxn id="5" idx="3"/>
          </p:cNvCxnSpPr>
          <p:nvPr/>
        </p:nvCxnSpPr>
        <p:spPr>
          <a:xfrm flipV="1">
            <a:off x="8805085" y="3249141"/>
            <a:ext cx="1079144" cy="687030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691DB82-FC7E-9C43-AA95-12E81C71D741}"/>
              </a:ext>
            </a:extLst>
          </p:cNvPr>
          <p:cNvSpPr txBox="1"/>
          <p:nvPr/>
        </p:nvSpPr>
        <p:spPr>
          <a:xfrm>
            <a:off x="9826668" y="2925976"/>
            <a:ext cx="15453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각각의 데이터들은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DB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구조에 맞게 </a:t>
            </a:r>
            <a:r>
              <a:rPr lang="en-US" altLang="ko-KR" sz="1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node.js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서버를 통해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Post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됨</a:t>
            </a:r>
          </a:p>
        </p:txBody>
      </p:sp>
    </p:spTree>
    <p:extLst>
      <p:ext uri="{BB962C8B-B14F-4D97-AF65-F5344CB8AC3E}">
        <p14:creationId xmlns:p14="http://schemas.microsoft.com/office/powerpoint/2010/main" val="720524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0395EFC-49EC-4528-94E5-69B1EE8386CB}"/>
              </a:ext>
            </a:extLst>
          </p:cNvPr>
          <p:cNvSpPr/>
          <p:nvPr/>
        </p:nvSpPr>
        <p:spPr>
          <a:xfrm>
            <a:off x="-1066800" y="-930956"/>
            <a:ext cx="14325600" cy="1945299"/>
          </a:xfrm>
          <a:prstGeom prst="rect">
            <a:avLst/>
          </a:prstGeom>
          <a:solidFill>
            <a:srgbClr val="24272E">
              <a:alpha val="7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12B4D38-43B9-4EA3-AF0C-9B75EC04F570}"/>
              </a:ext>
            </a:extLst>
          </p:cNvPr>
          <p:cNvSpPr/>
          <p:nvPr/>
        </p:nvSpPr>
        <p:spPr>
          <a:xfrm>
            <a:off x="294252" y="298763"/>
            <a:ext cx="348524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2-3 . </a:t>
            </a:r>
            <a:r>
              <a:rPr lang="ko-KR" altLang="en-US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참가신청 페이지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6416011-7780-4898-97A3-23F725D172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12" r="1195" b="14973"/>
          <a:stretch/>
        </p:blipFill>
        <p:spPr>
          <a:xfrm>
            <a:off x="294252" y="1287624"/>
            <a:ext cx="11723577" cy="5088294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098829F3-57BC-49DC-96B1-E3EF31CCE50D}"/>
              </a:ext>
            </a:extLst>
          </p:cNvPr>
          <p:cNvSpPr/>
          <p:nvPr/>
        </p:nvSpPr>
        <p:spPr>
          <a:xfrm>
            <a:off x="2892490" y="4572000"/>
            <a:ext cx="843468" cy="261257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FB7B95E6-966D-461E-8379-273CFA51910E}"/>
              </a:ext>
            </a:extLst>
          </p:cNvPr>
          <p:cNvCxnSpPr>
            <a:endCxn id="6" idx="3"/>
          </p:cNvCxnSpPr>
          <p:nvPr/>
        </p:nvCxnSpPr>
        <p:spPr>
          <a:xfrm flipH="1">
            <a:off x="3735958" y="4416490"/>
            <a:ext cx="692973" cy="2861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5AB3B4C-17CF-4F01-9213-DB7FBDEC7AEA}"/>
              </a:ext>
            </a:extLst>
          </p:cNvPr>
          <p:cNvSpPr txBox="1"/>
          <p:nvPr/>
        </p:nvSpPr>
        <p:spPr>
          <a:xfrm>
            <a:off x="4428931" y="4190227"/>
            <a:ext cx="27542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총 신청 팀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api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연동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자동 계산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6B22EA09-F100-459E-9ADD-CB26887F0E19}"/>
              </a:ext>
            </a:extLst>
          </p:cNvPr>
          <p:cNvSpPr/>
          <p:nvPr/>
        </p:nvSpPr>
        <p:spPr>
          <a:xfrm>
            <a:off x="2329542" y="4833257"/>
            <a:ext cx="7766179" cy="1815942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8948467-332C-4E24-BEA5-DAC62AC78C48}"/>
              </a:ext>
            </a:extLst>
          </p:cNvPr>
          <p:cNvCxnSpPr/>
          <p:nvPr/>
        </p:nvCxnSpPr>
        <p:spPr>
          <a:xfrm flipH="1">
            <a:off x="8217123" y="4528781"/>
            <a:ext cx="692973" cy="2861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BC5CB9E-BBB7-42D4-BE33-AB3EF15CA611}"/>
              </a:ext>
            </a:extLst>
          </p:cNvPr>
          <p:cNvSpPr txBox="1"/>
          <p:nvPr/>
        </p:nvSpPr>
        <p:spPr>
          <a:xfrm>
            <a:off x="8301135" y="4171890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신청현황 테이블 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C4271C95-DE22-4AED-9309-65F3AE0D4EC9}"/>
              </a:ext>
            </a:extLst>
          </p:cNvPr>
          <p:cNvCxnSpPr/>
          <p:nvPr/>
        </p:nvCxnSpPr>
        <p:spPr>
          <a:xfrm flipH="1">
            <a:off x="9806438" y="5427306"/>
            <a:ext cx="692973" cy="2861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455DFAB-B5E9-4C70-8A2E-62F79241CE20}"/>
              </a:ext>
            </a:extLst>
          </p:cNvPr>
          <p:cNvSpPr txBox="1"/>
          <p:nvPr/>
        </p:nvSpPr>
        <p:spPr>
          <a:xfrm>
            <a:off x="10305501" y="4842531"/>
            <a:ext cx="17123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팀장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인팀인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경우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팀원 없음</a:t>
            </a:r>
          </a:p>
        </p:txBody>
      </p:sp>
    </p:spTree>
    <p:extLst>
      <p:ext uri="{BB962C8B-B14F-4D97-AF65-F5344CB8AC3E}">
        <p14:creationId xmlns:p14="http://schemas.microsoft.com/office/powerpoint/2010/main" val="3941495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B5E5334-4E7E-4756-899A-DEC85DB653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52" r="766"/>
          <a:stretch/>
        </p:blipFill>
        <p:spPr>
          <a:xfrm>
            <a:off x="1219200" y="1313600"/>
            <a:ext cx="10189445" cy="544393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0395EFC-49EC-4528-94E5-69B1EE8386CB}"/>
              </a:ext>
            </a:extLst>
          </p:cNvPr>
          <p:cNvSpPr/>
          <p:nvPr/>
        </p:nvSpPr>
        <p:spPr>
          <a:xfrm>
            <a:off x="-1066800" y="-930956"/>
            <a:ext cx="14325600" cy="1945299"/>
          </a:xfrm>
          <a:prstGeom prst="rect">
            <a:avLst/>
          </a:prstGeom>
          <a:solidFill>
            <a:srgbClr val="24272E">
              <a:alpha val="7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12B4D38-43B9-4EA3-AF0C-9B75EC04F570}"/>
              </a:ext>
            </a:extLst>
          </p:cNvPr>
          <p:cNvSpPr/>
          <p:nvPr/>
        </p:nvSpPr>
        <p:spPr>
          <a:xfrm>
            <a:off x="294252" y="298763"/>
            <a:ext cx="348524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2-3 . </a:t>
            </a:r>
            <a:r>
              <a:rPr lang="ko-KR" altLang="en-US" sz="2500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참가신청 페이지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098829F3-57BC-49DC-96B1-E3EF31CCE50D}"/>
              </a:ext>
            </a:extLst>
          </p:cNvPr>
          <p:cNvSpPr/>
          <p:nvPr/>
        </p:nvSpPr>
        <p:spPr>
          <a:xfrm>
            <a:off x="4254760" y="1298054"/>
            <a:ext cx="354563" cy="192417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AB3B4C-17CF-4F01-9213-DB7FBDEC7AEA}"/>
              </a:ext>
            </a:extLst>
          </p:cNvPr>
          <p:cNvSpPr txBox="1"/>
          <p:nvPr/>
        </p:nvSpPr>
        <p:spPr>
          <a:xfrm>
            <a:off x="5455297" y="1029889"/>
            <a:ext cx="56067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신청서의 고유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id(</a:t>
            </a:r>
            <a:r>
              <a:rPr lang="en-US" altLang="ko-KR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auto_increment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통해 개별페이지로 연결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6B22EA09-F100-459E-9ADD-CB26887F0E19}"/>
              </a:ext>
            </a:extLst>
          </p:cNvPr>
          <p:cNvSpPr/>
          <p:nvPr/>
        </p:nvSpPr>
        <p:spPr>
          <a:xfrm>
            <a:off x="3191069" y="2792963"/>
            <a:ext cx="6892211" cy="3812693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8948467-332C-4E24-BEA5-DAC62AC78C48}"/>
              </a:ext>
            </a:extLst>
          </p:cNvPr>
          <p:cNvCxnSpPr>
            <a:cxnSpLocks/>
          </p:cNvCxnSpPr>
          <p:nvPr/>
        </p:nvCxnSpPr>
        <p:spPr>
          <a:xfrm flipH="1">
            <a:off x="4702629" y="1333930"/>
            <a:ext cx="752668" cy="59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BC5CB9E-BBB7-42D4-BE33-AB3EF15CA611}"/>
              </a:ext>
            </a:extLst>
          </p:cNvPr>
          <p:cNvSpPr txBox="1"/>
          <p:nvPr/>
        </p:nvSpPr>
        <p:spPr>
          <a:xfrm>
            <a:off x="1487495" y="3259723"/>
            <a:ext cx="11657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개별 신청서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확인 페이지</a:t>
            </a:r>
          </a:p>
        </p:txBody>
      </p:sp>
    </p:spTree>
    <p:extLst>
      <p:ext uri="{BB962C8B-B14F-4D97-AF65-F5344CB8AC3E}">
        <p14:creationId xmlns:p14="http://schemas.microsoft.com/office/powerpoint/2010/main" val="1822932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434</Words>
  <Application>Microsoft Office PowerPoint</Application>
  <PresentationFormat>와이드스크린</PresentationFormat>
  <Paragraphs>117</Paragraphs>
  <Slides>17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Arial</vt:lpstr>
      <vt:lpstr>나눔스퀘어 Bold</vt:lpstr>
      <vt:lpstr>HY견고딕</vt:lpstr>
      <vt:lpstr>나눔스퀘어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정예원</dc:creator>
  <cp:lastModifiedBy>이해인</cp:lastModifiedBy>
  <cp:revision>68</cp:revision>
  <dcterms:created xsi:type="dcterms:W3CDTF">2020-10-12T05:12:18Z</dcterms:created>
  <dcterms:modified xsi:type="dcterms:W3CDTF">2020-12-04T04:46:43Z</dcterms:modified>
</cp:coreProperties>
</file>